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3444538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A664"/>
    <a:srgbClr val="F7821E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81"/>
  </p:normalViewPr>
  <p:slideViewPr>
    <p:cSldViewPr>
      <p:cViewPr varScale="1">
        <p:scale>
          <a:sx n="85" d="100"/>
          <a:sy n="85" d="100"/>
        </p:scale>
        <p:origin x="200" y="552"/>
      </p:cViewPr>
      <p:guideLst>
        <p:guide orient="horz" pos="2880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84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8341" y="2344483"/>
            <a:ext cx="114278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6682" y="4235196"/>
            <a:ext cx="94111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2228" y="1739456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3936" y="1739456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2228" y="302514"/>
            <a:ext cx="121000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2228" y="1739456"/>
            <a:ext cx="121000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71144" y="7033450"/>
            <a:ext cx="43022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2227" y="7033450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80067" y="7033450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Google Shape;9;p23">
            <a:extLst>
              <a:ext uri="{FF2B5EF4-FFF2-40B4-BE49-F238E27FC236}">
                <a16:creationId xmlns:a16="http://schemas.microsoft.com/office/drawing/2014/main" id="{45352CBD-C549-FA4B-9D6E-1CDC4BB8B675}"/>
              </a:ext>
            </a:extLst>
          </p:cNvPr>
          <p:cNvPicPr preferRelativeResize="0"/>
          <p:nvPr userDrawn="1"/>
        </p:nvPicPr>
        <p:blipFill rotWithShape="1">
          <a:blip r:embed="rId7">
            <a:alphaModFix/>
          </a:blip>
          <a:srcRect/>
          <a:stretch/>
        </p:blipFill>
        <p:spPr>
          <a:xfrm>
            <a:off x="0" y="130591"/>
            <a:ext cx="13439775" cy="74322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4838">
        <a:defRPr>
          <a:latin typeface="+mn-lt"/>
          <a:ea typeface="+mn-ea"/>
          <a:cs typeface="+mn-cs"/>
        </a:defRPr>
      </a:lvl2pPr>
      <a:lvl3pPr marL="1149675">
        <a:defRPr>
          <a:latin typeface="+mn-lt"/>
          <a:ea typeface="+mn-ea"/>
          <a:cs typeface="+mn-cs"/>
        </a:defRPr>
      </a:lvl3pPr>
      <a:lvl4pPr marL="1724513">
        <a:defRPr>
          <a:latin typeface="+mn-lt"/>
          <a:ea typeface="+mn-ea"/>
          <a:cs typeface="+mn-cs"/>
        </a:defRPr>
      </a:lvl4pPr>
      <a:lvl5pPr marL="2299350">
        <a:defRPr>
          <a:latin typeface="+mn-lt"/>
          <a:ea typeface="+mn-ea"/>
          <a:cs typeface="+mn-cs"/>
        </a:defRPr>
      </a:lvl5pPr>
      <a:lvl6pPr marL="2874188">
        <a:defRPr>
          <a:latin typeface="+mn-lt"/>
          <a:ea typeface="+mn-ea"/>
          <a:cs typeface="+mn-cs"/>
        </a:defRPr>
      </a:lvl6pPr>
      <a:lvl7pPr marL="3449025">
        <a:defRPr>
          <a:latin typeface="+mn-lt"/>
          <a:ea typeface="+mn-ea"/>
          <a:cs typeface="+mn-cs"/>
        </a:defRPr>
      </a:lvl7pPr>
      <a:lvl8pPr marL="4023863">
        <a:defRPr>
          <a:latin typeface="+mn-lt"/>
          <a:ea typeface="+mn-ea"/>
          <a:cs typeface="+mn-cs"/>
        </a:defRPr>
      </a:lvl8pPr>
      <a:lvl9pPr marL="45987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4838">
        <a:defRPr>
          <a:latin typeface="+mn-lt"/>
          <a:ea typeface="+mn-ea"/>
          <a:cs typeface="+mn-cs"/>
        </a:defRPr>
      </a:lvl2pPr>
      <a:lvl3pPr marL="1149675">
        <a:defRPr>
          <a:latin typeface="+mn-lt"/>
          <a:ea typeface="+mn-ea"/>
          <a:cs typeface="+mn-cs"/>
        </a:defRPr>
      </a:lvl3pPr>
      <a:lvl4pPr marL="1724513">
        <a:defRPr>
          <a:latin typeface="+mn-lt"/>
          <a:ea typeface="+mn-ea"/>
          <a:cs typeface="+mn-cs"/>
        </a:defRPr>
      </a:lvl4pPr>
      <a:lvl5pPr marL="2299350">
        <a:defRPr>
          <a:latin typeface="+mn-lt"/>
          <a:ea typeface="+mn-ea"/>
          <a:cs typeface="+mn-cs"/>
        </a:defRPr>
      </a:lvl5pPr>
      <a:lvl6pPr marL="2874188">
        <a:defRPr>
          <a:latin typeface="+mn-lt"/>
          <a:ea typeface="+mn-ea"/>
          <a:cs typeface="+mn-cs"/>
        </a:defRPr>
      </a:lvl6pPr>
      <a:lvl7pPr marL="3449025">
        <a:defRPr>
          <a:latin typeface="+mn-lt"/>
          <a:ea typeface="+mn-ea"/>
          <a:cs typeface="+mn-cs"/>
        </a:defRPr>
      </a:lvl7pPr>
      <a:lvl8pPr marL="4023863">
        <a:defRPr>
          <a:latin typeface="+mn-lt"/>
          <a:ea typeface="+mn-ea"/>
          <a:cs typeface="+mn-cs"/>
        </a:defRPr>
      </a:lvl8pPr>
      <a:lvl9pPr marL="45987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6E5362AB-53EA-6745-9B1C-89A4DD8B0C91}"/>
              </a:ext>
            </a:extLst>
          </p:cNvPr>
          <p:cNvSpPr txBox="1"/>
          <p:nvPr/>
        </p:nvSpPr>
        <p:spPr>
          <a:xfrm>
            <a:off x="879143" y="2998429"/>
            <a:ext cx="8222404" cy="2786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/>
            <a:r>
              <a:rPr sz="6035" spc="-654" dirty="0">
                <a:solidFill>
                  <a:srgbClr val="3EBB95"/>
                </a:solidFill>
                <a:latin typeface="Gotham Pro Black"/>
                <a:cs typeface="Gotham Pro Black"/>
              </a:rPr>
              <a:t>У</a:t>
            </a:r>
            <a:r>
              <a:rPr sz="6035" spc="-189" dirty="0">
                <a:solidFill>
                  <a:srgbClr val="3EBB95"/>
                </a:solidFill>
                <a:latin typeface="Gotham Pro Black"/>
                <a:cs typeface="Gotham Pro Black"/>
              </a:rPr>
              <a:t>слуги</a:t>
            </a:r>
            <a:r>
              <a:rPr sz="6035" spc="-163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6035" spc="-176" dirty="0">
                <a:solidFill>
                  <a:srgbClr val="3EBB95"/>
                </a:solidFill>
                <a:latin typeface="Gotham Pro Black"/>
                <a:cs typeface="Gotham Pro Black"/>
              </a:rPr>
              <a:t>финан</a:t>
            </a:r>
            <a:r>
              <a:rPr sz="6035" spc="-270" dirty="0">
                <a:solidFill>
                  <a:srgbClr val="3EBB95"/>
                </a:solidFill>
                <a:latin typeface="Gotham Pro Black"/>
                <a:cs typeface="Gotham Pro Black"/>
              </a:rPr>
              <a:t>с</a:t>
            </a:r>
            <a:r>
              <a:rPr sz="6035" spc="-176" dirty="0">
                <a:solidFill>
                  <a:srgbClr val="3EBB95"/>
                </a:solidFill>
                <a:latin typeface="Gotham Pro Black"/>
                <a:cs typeface="Gotham Pro Black"/>
              </a:rPr>
              <a:t>овых</a:t>
            </a:r>
            <a:r>
              <a:rPr sz="6035" spc="-75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6035" spc="-214" dirty="0">
                <a:solidFill>
                  <a:srgbClr val="3EBB95"/>
                </a:solidFill>
                <a:latin typeface="Gotham Pro Black"/>
                <a:cs typeface="Gotham Pro Black"/>
              </a:rPr>
              <a:t>ор</a:t>
            </a:r>
            <a:r>
              <a:rPr sz="6035" spc="-277" dirty="0">
                <a:solidFill>
                  <a:srgbClr val="3EBB95"/>
                </a:solidFill>
                <a:latin typeface="Gotham Pro Black"/>
                <a:cs typeface="Gotham Pro Black"/>
              </a:rPr>
              <a:t>г</a:t>
            </a:r>
            <a:r>
              <a:rPr sz="6035" spc="-189" dirty="0">
                <a:solidFill>
                  <a:srgbClr val="3EBB95"/>
                </a:solidFill>
                <a:latin typeface="Gotham Pro Black"/>
                <a:cs typeface="Gotham Pro Black"/>
              </a:rPr>
              <a:t>анизаций:</a:t>
            </a:r>
            <a:r>
              <a:rPr sz="6035" spc="-170" dirty="0">
                <a:solidFill>
                  <a:srgbClr val="3EBB95"/>
                </a:solidFill>
                <a:latin typeface="Gotham Pro Black"/>
                <a:cs typeface="Gotham Pro Black"/>
              </a:rPr>
              <a:t> исп</a:t>
            </a:r>
            <a:r>
              <a:rPr sz="6035" spc="-333" dirty="0">
                <a:solidFill>
                  <a:srgbClr val="3EBB95"/>
                </a:solidFill>
                <a:latin typeface="Gotham Pro Black"/>
                <a:cs typeface="Gotham Pro Black"/>
              </a:rPr>
              <a:t>о</a:t>
            </a:r>
            <a:r>
              <a:rPr sz="6035" spc="-195" dirty="0">
                <a:solidFill>
                  <a:srgbClr val="3EBB95"/>
                </a:solidFill>
                <a:latin typeface="Gotham Pro Black"/>
                <a:cs typeface="Gotham Pro Black"/>
              </a:rPr>
              <a:t>ль</a:t>
            </a:r>
            <a:r>
              <a:rPr sz="6035" spc="-358" dirty="0">
                <a:solidFill>
                  <a:srgbClr val="3EBB95"/>
                </a:solidFill>
                <a:latin typeface="Gotham Pro Black"/>
                <a:cs typeface="Gotham Pro Black"/>
              </a:rPr>
              <a:t>з</a:t>
            </a:r>
            <a:r>
              <a:rPr sz="6035" spc="-201" dirty="0">
                <a:solidFill>
                  <a:srgbClr val="3EBB95"/>
                </a:solidFill>
                <a:latin typeface="Gotham Pro Black"/>
                <a:cs typeface="Gotham Pro Black"/>
              </a:rPr>
              <a:t>уй</a:t>
            </a:r>
            <a:r>
              <a:rPr sz="6035" spc="-163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6035" spc="-201" dirty="0">
                <a:solidFill>
                  <a:srgbClr val="3EBB95"/>
                </a:solidFill>
                <a:latin typeface="Gotham Pro Black"/>
                <a:cs typeface="Gotham Pro Black"/>
              </a:rPr>
              <a:t>грам</a:t>
            </a:r>
            <a:r>
              <a:rPr sz="6035" spc="-333" dirty="0">
                <a:solidFill>
                  <a:srgbClr val="3EBB95"/>
                </a:solidFill>
                <a:latin typeface="Gotham Pro Black"/>
                <a:cs typeface="Gotham Pro Black"/>
              </a:rPr>
              <a:t>о</a:t>
            </a:r>
            <a:r>
              <a:rPr sz="6035" spc="-195" dirty="0">
                <a:solidFill>
                  <a:srgbClr val="3EBB95"/>
                </a:solidFill>
                <a:latin typeface="Gotham Pro Black"/>
                <a:cs typeface="Gotham Pro Black"/>
              </a:rPr>
              <a:t>тно</a:t>
            </a:r>
            <a:endParaRPr sz="6035" dirty="0">
              <a:latin typeface="Gotham Pro Black"/>
              <a:cs typeface="Gotham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242337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52068C9-1102-8F49-96EF-0267A44354F1}"/>
              </a:ext>
            </a:extLst>
          </p:cNvPr>
          <p:cNvSpPr txBox="1"/>
          <p:nvPr/>
        </p:nvSpPr>
        <p:spPr>
          <a:xfrm>
            <a:off x="922600" y="721210"/>
            <a:ext cx="11061405" cy="5051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№3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4526"/>
              </a:lnSpc>
            </a:pP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Обмен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вал</a:t>
            </a:r>
            <a:r>
              <a:rPr sz="4023" spc="-23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6387">
              <a:spcBef>
                <a:spcPts val="1829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Оля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трова и </a:t>
            </a:r>
            <a:r>
              <a:rPr sz="1760" spc="-17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аня Иванова игра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дной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оманде по в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лейб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оманда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ала по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азывать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орошие рез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аты, выиграла всероссийский чемпионат среди де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ушек 15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-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16 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и была при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лашена на Европейский кубок в Зальц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ург (Австрия).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76040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тъезда ос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авалось 2 дня, все вещи собраны, ос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алось решить вопрос обмена вал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Посов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овавшись, девочки решили с собой взять по 500 евро (купить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дарки и сувениры, 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ое - 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из экипировки).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1120135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Оля, по сов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ту своей мамы,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тправилась в самый бли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айший банк,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ла купить европейскую вал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ту по </a:t>
            </a:r>
            <a:r>
              <a:rPr sz="1760" spc="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1,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9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убля за 1 евро.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9919"/>
            <a:r>
              <a:rPr sz="1760" spc="-17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аня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е, вмес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с ма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ой, сначала собрали информацию о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ом, в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аких бан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ах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ой курс покупки евро, изучили ее, нашли самый дешёвый курс в бан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е,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орый на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дился в соседнем ква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але, и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тправились в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банк. Они купили евро по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69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4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убля за 1 евро.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27">
            <a:extLst>
              <a:ext uri="{FF2B5EF4-FFF2-40B4-BE49-F238E27FC236}">
                <a16:creationId xmlns:a16="http://schemas.microsoft.com/office/drawing/2014/main" id="{E46D0A5D-828D-B849-A595-5B2894478AF2}"/>
              </a:ext>
            </a:extLst>
          </p:cNvPr>
          <p:cNvSpPr/>
          <p:nvPr/>
        </p:nvSpPr>
        <p:spPr>
          <a:xfrm>
            <a:off x="4969669" y="5502327"/>
            <a:ext cx="4858255" cy="1778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114525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0F1200B-9CE9-0D43-946F-867427459D6B}"/>
              </a:ext>
            </a:extLst>
          </p:cNvPr>
          <p:cNvSpPr txBox="1"/>
          <p:nvPr/>
        </p:nvSpPr>
        <p:spPr>
          <a:xfrm>
            <a:off x="869333" y="753114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3018" spc="-15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сравним: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5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действовал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3018" spc="-13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тно?</a:t>
            </a:r>
            <a:endParaRPr sz="3018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17">
            <a:extLst>
              <a:ext uri="{FF2B5EF4-FFF2-40B4-BE49-F238E27FC236}">
                <a16:creationId xmlns:a16="http://schemas.microsoft.com/office/drawing/2014/main" id="{ADD14F45-1B62-A644-9EDC-67A2047E8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23024"/>
              </p:ext>
            </p:extLst>
          </p:nvPr>
        </p:nvGraphicFramePr>
        <p:xfrm>
          <a:off x="885311" y="2001412"/>
          <a:ext cx="11502805" cy="4237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3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7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01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Финансовое решение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Оля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трова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Покуп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 вал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бли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айшем бан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153035" indent="674370">
                        <a:lnSpc>
                          <a:spcPct val="100000"/>
                        </a:lnSpc>
                      </a:pPr>
                      <a:r>
                        <a:rPr sz="20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аня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Иванова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"/>
                        </a:spcBef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153035" marR="150495" indent="-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Изучение разных вариан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 курсов вал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20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 предла</a:t>
                      </a:r>
                      <a:r>
                        <a:rPr sz="2000" b="0" spc="-6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аемых бан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ами, поиск са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дешёво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630">
                <a:tc>
                  <a:txBody>
                    <a:bodyPr/>
                    <a:lstStyle/>
                    <a:p>
                      <a:pPr marL="874394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Затраты / вы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 евро = </a:t>
                      </a:r>
                      <a:r>
                        <a:rPr sz="2000" b="0" spc="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1,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убля,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500 евро = 35 965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"/>
                        </a:spcBef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213360" marR="200025" indent="-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1345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= необоснованные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 евро = 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69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убля,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500 евро = 34 620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543"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80899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969644">
                        <a:lnSpc>
                          <a:spcPct val="100000"/>
                        </a:lnSpc>
                      </a:pPr>
                      <a:r>
                        <a:rPr sz="20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31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660F7ED6-1AE5-7A45-9CD2-C984B75906D2}"/>
              </a:ext>
            </a:extLst>
          </p:cNvPr>
          <p:cNvSpPr txBox="1"/>
          <p:nvPr/>
        </p:nvSpPr>
        <p:spPr>
          <a:xfrm>
            <a:off x="626269" y="581025"/>
            <a:ext cx="11483743" cy="3397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Какие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решения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3018" spc="-1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жно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назв</a:t>
            </a:r>
            <a:r>
              <a:rPr sz="3018" spc="-13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ть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3018" spc="-13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тными?</a:t>
            </a:r>
            <a:endParaRPr sz="3018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1295"/>
              </a:spcBef>
            </a:pPr>
            <a:r>
              <a:rPr sz="1760" spc="-69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</a:t>
            </a:r>
            <a:r>
              <a:rPr sz="1760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</a:t>
            </a:r>
            <a:r>
              <a:rPr sz="1760" spc="-6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решения,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1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орые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основаны </a:t>
            </a:r>
            <a:r>
              <a:rPr sz="1760" spc="-6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на: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94999" marR="96605">
              <a:lnSpc>
                <a:spcPct val="200000"/>
              </a:lnSpc>
              <a:spcBef>
                <a:spcPts val="314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Всес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ороннем изучении жизненной сит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ации,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 тре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принятие финансово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решения. Выявлении различных 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 принятия решения.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94999" marR="1616731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Сравнении (в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числе с исп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льзованием ма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ематических расч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ёт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ов) различных 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 решений с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зиции вы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ды, эффективности,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ачества.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94999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Выборе наиб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лее разумно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в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онкр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тной сит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ации.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A9837DF8-5CE4-3547-B5E2-E032E3CD0411}"/>
              </a:ext>
            </a:extLst>
          </p:cNvPr>
          <p:cNvSpPr/>
          <p:nvPr/>
        </p:nvSpPr>
        <p:spPr>
          <a:xfrm>
            <a:off x="3704434" y="4167431"/>
            <a:ext cx="6035670" cy="31883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1130963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5">
            <a:extLst>
              <a:ext uri="{FF2B5EF4-FFF2-40B4-BE49-F238E27FC236}">
                <a16:creationId xmlns:a16="http://schemas.microsoft.com/office/drawing/2014/main" id="{F3011C28-4702-BD45-BBDA-EB106400251A}"/>
              </a:ext>
            </a:extLst>
          </p:cNvPr>
          <p:cNvSpPr txBox="1"/>
          <p:nvPr/>
        </p:nvSpPr>
        <p:spPr>
          <a:xfrm>
            <a:off x="887391" y="667128"/>
            <a:ext cx="861200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4778"/>
              </a:lnSpc>
            </a:pPr>
            <a:r>
              <a:rPr sz="4023" b="1" spc="-126" dirty="0">
                <a:solidFill>
                  <a:srgbClr val="04A664"/>
                </a:solidFill>
                <a:latin typeface="Gotham Pro Black"/>
                <a:cs typeface="Gotham Pro Black"/>
              </a:rPr>
              <a:t>П</a:t>
            </a:r>
            <a:r>
              <a:rPr sz="4023" b="1" spc="-195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4023" b="1" spc="-138" dirty="0">
                <a:solidFill>
                  <a:srgbClr val="04A664"/>
                </a:solidFill>
                <a:latin typeface="Gotham Pro Black"/>
                <a:cs typeface="Gotham Pro Black"/>
              </a:rPr>
              <a:t>дведём</a:t>
            </a:r>
            <a:r>
              <a:rPr sz="4023" b="1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b="1" spc="-138" dirty="0">
                <a:solidFill>
                  <a:srgbClr val="04A664"/>
                </a:solidFill>
                <a:latin typeface="Gotham Pro Black"/>
                <a:cs typeface="Gotham Pro Black"/>
              </a:rPr>
              <a:t>и</a:t>
            </a:r>
            <a:r>
              <a:rPr sz="4023" b="1" spc="-195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4023" b="1" spc="-126" dirty="0">
                <a:solidFill>
                  <a:srgbClr val="04A664"/>
                </a:solidFill>
                <a:latin typeface="Gotham Pro Black"/>
                <a:cs typeface="Gotham Pro Black"/>
              </a:rPr>
              <a:t>ог:</a:t>
            </a:r>
            <a:r>
              <a:rPr sz="4023" b="1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b="1" spc="-132" dirty="0">
                <a:solidFill>
                  <a:srgbClr val="04A664"/>
                </a:solidFill>
                <a:latin typeface="Gotham Pro Black"/>
                <a:cs typeface="Gotham Pro Black"/>
              </a:rPr>
              <a:t>обс</a:t>
            </a:r>
            <a:r>
              <a:rPr sz="4023" b="1" spc="-256" dirty="0">
                <a:solidFill>
                  <a:srgbClr val="04A664"/>
                </a:solidFill>
                <a:latin typeface="Gotham Pro Black"/>
                <a:cs typeface="Gotham Pro Black"/>
              </a:rPr>
              <a:t>у</a:t>
            </a:r>
            <a:r>
              <a:rPr sz="4023" b="1" spc="-119" dirty="0">
                <a:solidFill>
                  <a:srgbClr val="04A664"/>
                </a:solidFill>
                <a:latin typeface="Gotham Pro Black"/>
                <a:cs typeface="Gotham Pro Black"/>
              </a:rPr>
              <a:t>дим</a:t>
            </a:r>
            <a:r>
              <a:rPr sz="4023" b="1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b="1" spc="-138" dirty="0">
                <a:solidFill>
                  <a:srgbClr val="04A664"/>
                </a:solidFill>
                <a:latin typeface="Gotham Pro Black"/>
                <a:cs typeface="Gotham Pro Black"/>
              </a:rPr>
              <a:t>вмес</a:t>
            </a:r>
            <a:r>
              <a:rPr sz="4023" b="1" spc="-195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4023" b="1" spc="-132" dirty="0">
                <a:solidFill>
                  <a:srgbClr val="04A664"/>
                </a:solidFill>
                <a:latin typeface="Gotham Pro Black"/>
                <a:cs typeface="Gotham Pro Black"/>
              </a:rPr>
              <a:t>е</a:t>
            </a:r>
            <a:endParaRPr sz="4023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sp>
        <p:nvSpPr>
          <p:cNvPr id="3" name="object 39">
            <a:extLst>
              <a:ext uri="{FF2B5EF4-FFF2-40B4-BE49-F238E27FC236}">
                <a16:creationId xmlns:a16="http://schemas.microsoft.com/office/drawing/2014/main" id="{BE102DBE-7FDE-5543-AF43-2906A6B456BE}"/>
              </a:ext>
            </a:extLst>
          </p:cNvPr>
          <p:cNvSpPr txBox="1"/>
          <p:nvPr/>
        </p:nvSpPr>
        <p:spPr>
          <a:xfrm>
            <a:off x="887383" y="1720089"/>
            <a:ext cx="7291506" cy="4860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000" spc="-6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Вопросы:</a:t>
            </a:r>
            <a:endParaRPr sz="2000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Clr>
                <a:srgbClr val="4A453D"/>
              </a:buClr>
              <a:buFont typeface="Arial" panose="020B0604020202020204" pitchFamily="34" charset="0"/>
              <a:buChar char="•"/>
              <a:tabLst>
                <a:tab pos="241112" algn="l"/>
              </a:tabLst>
            </a:pPr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200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2000" spc="-38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200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Вы 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знали се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200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дня ново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Clr>
                <a:srgbClr val="4A453D"/>
              </a:buClr>
              <a:buFont typeface="Arial" panose="020B0604020202020204" pitchFamily="34" charset="0"/>
              <a:buChar char="•"/>
            </a:pP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1390788" indent="-285750">
              <a:buClr>
                <a:srgbClr val="4A453D"/>
              </a:buClr>
              <a:buFont typeface="Arial" panose="020B0604020202020204" pitchFamily="34" charset="0"/>
              <a:buChar char="•"/>
              <a:tabLst>
                <a:tab pos="281032" algn="l"/>
              </a:tabLst>
            </a:pPr>
            <a:r>
              <a:rPr lang="ru-RU"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200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Как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жно на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опить определённую сумму денег на свою мечту или цель?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Clr>
                <a:srgbClr val="4A453D"/>
              </a:buClr>
              <a:buFont typeface="Arial" panose="020B0604020202020204" pitchFamily="34" charset="0"/>
              <a:buChar char="•"/>
            </a:pP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Clr>
                <a:srgbClr val="4A453D"/>
              </a:buClr>
              <a:buFont typeface="Arial" panose="020B0604020202020204" pitchFamily="34" charset="0"/>
              <a:buChar char="•"/>
              <a:tabLst>
                <a:tab pos="285821" algn="l"/>
              </a:tabLst>
            </a:pP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Есть ли у Вас опыт сос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авления свое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финансово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плана?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Clr>
                <a:srgbClr val="4A453D"/>
              </a:buClr>
              <a:buFont typeface="Arial" panose="020B0604020202020204" pitchFamily="34" charset="0"/>
              <a:buChar char="•"/>
            </a:pP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2009536" indent="-285750">
              <a:buClr>
                <a:srgbClr val="4A453D"/>
              </a:buClr>
              <a:buFont typeface="Arial" panose="020B0604020202020204" pitchFamily="34" charset="0"/>
              <a:buChar char="•"/>
              <a:tabLst>
                <a:tab pos="300991" algn="l"/>
              </a:tabLst>
            </a:pPr>
            <a:r>
              <a:rPr lang="ru-RU"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200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че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ож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защитить нас  стра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ование? Какие виды стра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ования Вам известны?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Font typeface="Arial" panose="020B0604020202020204" pitchFamily="34" charset="0"/>
              <a:buChar char="•"/>
            </a:pP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Какими видами стра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ования п</a:t>
            </a:r>
            <a:r>
              <a:rPr sz="200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льз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Ваша семья?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7" indent="-285750">
              <a:buClr>
                <a:srgbClr val="4A453D"/>
              </a:buClr>
              <a:buFont typeface="Arial" panose="020B0604020202020204" pitchFamily="34" charset="0"/>
              <a:buChar char="•"/>
              <a:tabLst>
                <a:tab pos="287419" algn="l"/>
              </a:tabLst>
            </a:pP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вы расс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своим р</a:t>
            </a:r>
            <a:r>
              <a:rPr sz="200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елям об </a:t>
            </a:r>
            <a:r>
              <a:rPr sz="200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уро</a:t>
            </a:r>
            <a:r>
              <a:rPr sz="200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200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е?</a:t>
            </a:r>
            <a:endParaRPr sz="200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F688EC3-A2AC-9840-A257-961A4DA6C55D}"/>
              </a:ext>
            </a:extLst>
          </p:cNvPr>
          <p:cNvSpPr/>
          <p:nvPr/>
        </p:nvSpPr>
        <p:spPr>
          <a:xfrm>
            <a:off x="8474869" y="1190625"/>
            <a:ext cx="4901222" cy="6204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10399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2">
            <a:extLst>
              <a:ext uri="{FF2B5EF4-FFF2-40B4-BE49-F238E27FC236}">
                <a16:creationId xmlns:a16="http://schemas.microsoft.com/office/drawing/2014/main" id="{9F66FE83-1CBD-F349-938A-4C96B5711B26}"/>
              </a:ext>
            </a:extLst>
          </p:cNvPr>
          <p:cNvSpPr/>
          <p:nvPr/>
        </p:nvSpPr>
        <p:spPr>
          <a:xfrm>
            <a:off x="3509814" y="2089770"/>
            <a:ext cx="2094497" cy="30508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3" name="object 31">
            <a:extLst>
              <a:ext uri="{FF2B5EF4-FFF2-40B4-BE49-F238E27FC236}">
                <a16:creationId xmlns:a16="http://schemas.microsoft.com/office/drawing/2014/main" id="{54638D92-CC36-3643-8BBF-387AEC085022}"/>
              </a:ext>
            </a:extLst>
          </p:cNvPr>
          <p:cNvSpPr/>
          <p:nvPr/>
        </p:nvSpPr>
        <p:spPr>
          <a:xfrm>
            <a:off x="7730145" y="2149202"/>
            <a:ext cx="2649419" cy="3022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908EDC75-E304-C94E-88FF-C36EB38B58E4}"/>
              </a:ext>
            </a:extLst>
          </p:cNvPr>
          <p:cNvSpPr txBox="1"/>
          <p:nvPr/>
        </p:nvSpPr>
        <p:spPr>
          <a:xfrm>
            <a:off x="2946762" y="5560260"/>
            <a:ext cx="2844589" cy="38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515" spc="-69" dirty="0">
                <a:solidFill>
                  <a:srgbClr val="3EBB95"/>
                </a:solidFill>
                <a:latin typeface="Gotham Pro Black"/>
                <a:cs typeface="Gotham Pro Black"/>
              </a:rPr>
              <a:t>Семья </a:t>
            </a:r>
            <a:r>
              <a:rPr sz="2515" spc="-82" dirty="0">
                <a:solidFill>
                  <a:srgbClr val="3EBB95"/>
                </a:solidFill>
                <a:latin typeface="Gotham Pro Black"/>
                <a:cs typeface="Gotham Pro Black"/>
              </a:rPr>
              <a:t>П</a:t>
            </a:r>
            <a:r>
              <a:rPr sz="2515" spc="-94" dirty="0">
                <a:solidFill>
                  <a:srgbClr val="3EBB95"/>
                </a:solidFill>
                <a:latin typeface="Gotham Pro Black"/>
                <a:cs typeface="Gotham Pro Black"/>
              </a:rPr>
              <a:t>е</a:t>
            </a:r>
            <a:r>
              <a:rPr sz="2515" spc="-69" dirty="0">
                <a:solidFill>
                  <a:srgbClr val="3EBB95"/>
                </a:solidFill>
                <a:latin typeface="Gotham Pro Black"/>
                <a:cs typeface="Gotham Pro Black"/>
              </a:rPr>
              <a:t>тровых</a:t>
            </a:r>
            <a:endParaRPr sz="2515" dirty="0">
              <a:latin typeface="Gotham Pro Black"/>
              <a:cs typeface="Gotham Pro Black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29C2A14-1DB3-B241-8DA5-43AB54299A7C}"/>
              </a:ext>
            </a:extLst>
          </p:cNvPr>
          <p:cNvSpPr txBox="1"/>
          <p:nvPr/>
        </p:nvSpPr>
        <p:spPr>
          <a:xfrm>
            <a:off x="7622331" y="5560260"/>
            <a:ext cx="2865347" cy="38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515" spc="-69" dirty="0">
                <a:solidFill>
                  <a:srgbClr val="FC9F3A"/>
                </a:solidFill>
                <a:latin typeface="Gotham Pro Black"/>
                <a:cs typeface="Gotham Pro Black"/>
              </a:rPr>
              <a:t>Семья </a:t>
            </a:r>
            <a:r>
              <a:rPr sz="2515" spc="-75" dirty="0">
                <a:solidFill>
                  <a:srgbClr val="FC9F3A"/>
                </a:solidFill>
                <a:latin typeface="Gotham Pro Black"/>
                <a:cs typeface="Gotham Pro Black"/>
              </a:rPr>
              <a:t>Ивановых</a:t>
            </a:r>
            <a:endParaRPr sz="2515" dirty="0">
              <a:latin typeface="Gotham Pro Black"/>
              <a:cs typeface="Gotham Pro Black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C1C88CD3-A48B-994A-B525-11661A0B8F70}"/>
              </a:ext>
            </a:extLst>
          </p:cNvPr>
          <p:cNvSpPr txBox="1"/>
          <p:nvPr/>
        </p:nvSpPr>
        <p:spPr>
          <a:xfrm>
            <a:off x="2946762" y="6146800"/>
            <a:ext cx="2280940" cy="108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marR="6387" indent="-4763" algn="just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П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тр Але</a:t>
            </a:r>
            <a:r>
              <a:rPr sz="1760" spc="-57" dirty="0">
                <a:solidFill>
                  <a:srgbClr val="4A453D"/>
                </a:solidFill>
                <a:latin typeface="Gotham Pro"/>
                <a:cs typeface="Gotham Pro"/>
              </a:rPr>
              <a:t>к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сеевич, Мария </a:t>
            </a:r>
            <a:r>
              <a:rPr sz="1760" dirty="0" err="1">
                <a:solidFill>
                  <a:srgbClr val="4A453D"/>
                </a:solidFill>
                <a:latin typeface="Gotham Pro"/>
                <a:cs typeface="Gotham Pro"/>
              </a:rPr>
              <a:t>Фёдоровна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</a:t>
            </a:r>
            <a:r>
              <a:rPr lang="ru-RU" sz="1760" dirty="0">
                <a:latin typeface="Gotham Pro"/>
                <a:cs typeface="Gotham Pro"/>
              </a:rPr>
              <a:t> </a:t>
            </a:r>
            <a:r>
              <a:rPr sz="1760" dirty="0" err="1">
                <a:solidFill>
                  <a:srgbClr val="4A453D"/>
                </a:solidFill>
                <a:latin typeface="Gotham Pro"/>
                <a:cs typeface="Gotham Pro"/>
              </a:rPr>
              <a:t>Саша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 16 </a:t>
            </a:r>
            <a:r>
              <a:rPr sz="1760" dirty="0" err="1">
                <a:solidFill>
                  <a:srgbClr val="4A453D"/>
                </a:solidFill>
                <a:latin typeface="Gotham Pro"/>
                <a:cs typeface="Gotham Pro"/>
              </a:rPr>
              <a:t>л</a:t>
            </a:r>
            <a:r>
              <a:rPr sz="1760" spc="-38" dirty="0" err="1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spc="-126" dirty="0" err="1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</a:t>
            </a:r>
            <a:r>
              <a:rPr lang="ru-RU" sz="1760" dirty="0">
                <a:latin typeface="Gotham Pro"/>
                <a:cs typeface="Gotham Pro"/>
              </a:rPr>
              <a:t> </a:t>
            </a:r>
            <a:r>
              <a:rPr sz="1760" dirty="0" err="1">
                <a:solidFill>
                  <a:srgbClr val="4A453D"/>
                </a:solidFill>
                <a:latin typeface="Gotham Pro"/>
                <a:cs typeface="Gotham Pro"/>
              </a:rPr>
              <a:t>Оля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 15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endParaRPr sz="1760" dirty="0">
              <a:latin typeface="Gotham Pro"/>
              <a:cs typeface="Gotham Pro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5E771E82-8B8B-9444-AF32-1CD6226B7B86}"/>
              </a:ext>
            </a:extLst>
          </p:cNvPr>
          <p:cNvSpPr txBox="1"/>
          <p:nvPr/>
        </p:nvSpPr>
        <p:spPr>
          <a:xfrm>
            <a:off x="7622331" y="6153150"/>
            <a:ext cx="2280941" cy="108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 algn="just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Дмитрий Иванович, Елена Вик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оровна, 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К</a:t>
            </a:r>
            <a:r>
              <a:rPr sz="1760" spc="-19" dirty="0">
                <a:solidFill>
                  <a:srgbClr val="4A453D"/>
                </a:solidFill>
                <a:latin typeface="Gotham Pro"/>
                <a:cs typeface="Gotham Pro"/>
              </a:rPr>
              <a:t>о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ля, 15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spc="-126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</a:t>
            </a:r>
            <a:endParaRPr sz="1760" dirty="0">
              <a:latin typeface="Gotham Pro"/>
              <a:cs typeface="Gotham Pro"/>
            </a:endParaRPr>
          </a:p>
          <a:p>
            <a:pPr marL="15968" algn="just"/>
            <a:r>
              <a:rPr sz="1760" spc="-176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аня, 16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endParaRPr sz="1760" dirty="0">
              <a:latin typeface="Gotham Pro"/>
              <a:cs typeface="Gotham Pro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46E6BB2C-DF36-D943-944D-998997BBC812}"/>
              </a:ext>
            </a:extLst>
          </p:cNvPr>
          <p:cNvSpPr txBox="1"/>
          <p:nvPr/>
        </p:nvSpPr>
        <p:spPr>
          <a:xfrm>
            <a:off x="879133" y="659128"/>
            <a:ext cx="684202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4778"/>
              </a:lnSpc>
            </a:pP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</a:t>
            </a:r>
            <a:r>
              <a:rPr sz="4023" spc="-25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</a:t>
            </a:r>
            <a:r>
              <a:rPr sz="4023" spc="-32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есь,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наши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герои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848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B8EE2BDF-38B9-5243-AD88-BBA2A6B7AE6E}"/>
              </a:ext>
            </a:extLst>
          </p:cNvPr>
          <p:cNvSpPr txBox="1"/>
          <p:nvPr/>
        </p:nvSpPr>
        <p:spPr>
          <a:xfrm>
            <a:off x="881262" y="766868"/>
            <a:ext cx="6852403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4476"/>
              </a:lnSpc>
            </a:pP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4023" spc="-23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4023" spc="-25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4023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тний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тдых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9E08AA6E-09A7-EF4E-ADFC-09F9E4E7016F}"/>
              </a:ext>
            </a:extLst>
          </p:cNvPr>
          <p:cNvSpPr txBox="1"/>
          <p:nvPr/>
        </p:nvSpPr>
        <p:spPr>
          <a:xfrm>
            <a:off x="872531" y="2005678"/>
            <a:ext cx="6010123" cy="51557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118161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дня утром </a:t>
            </a:r>
            <a:r>
              <a:rPr sz="1760" spc="-17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аня и Оля встр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тились по доро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в ш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лу и раз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оворились о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ом, 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с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 они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тправя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л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на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тдых со своими р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елями. </a:t>
            </a:r>
            <a:r>
              <a:rPr sz="1760" spc="-17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аня расс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азала Оле,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они всей семьёй планировали свое пу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ешествие и делали расч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ё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ости (бил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ты на са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ё</a:t>
            </a:r>
            <a:r>
              <a:rPr sz="1760" spc="-12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 стра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44710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пр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живание и др.),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здали специальный вклад в банк еще в сентябре, 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обы на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опить на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тдых.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1255061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Каждый месяц папа клад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на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вклад определённую сумму дене</a:t>
            </a:r>
            <a:r>
              <a:rPr sz="1760" spc="-1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174846"/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Оля была очень удивлена, так как в её семье принято думать об отдыхе накануне. Она рассказала, что последние 2-3 года папа всегда берёт кредит на то, чтобы организовать отдых всей семье. Оля также отметила, что  весь год приходится расплачиваться за кредит, а потом</a:t>
            </a:r>
          </a:p>
          <a:p>
            <a:pPr marL="15968" marR="174846"/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наступает следующее лето и нужно опять брать кредит, чтобы всем хорошо отдохнуть.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" name="object 17">
            <a:extLst>
              <a:ext uri="{FF2B5EF4-FFF2-40B4-BE49-F238E27FC236}">
                <a16:creationId xmlns:a16="http://schemas.microsoft.com/office/drawing/2014/main" id="{6D8B6739-7260-064E-B9AB-CADF3BE80BBF}"/>
              </a:ext>
            </a:extLst>
          </p:cNvPr>
          <p:cNvSpPr/>
          <p:nvPr/>
        </p:nvSpPr>
        <p:spPr>
          <a:xfrm>
            <a:off x="7356811" y="1114425"/>
            <a:ext cx="6087727" cy="6285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10988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427F25C-FF3E-C34C-AE20-170FDF9C9502}"/>
              </a:ext>
            </a:extLst>
          </p:cNvPr>
          <p:cNvSpPr txBox="1"/>
          <p:nvPr/>
        </p:nvSpPr>
        <p:spPr>
          <a:xfrm>
            <a:off x="870083" y="765932"/>
            <a:ext cx="11117291" cy="977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3615"/>
              </a:lnSpc>
              <a:spcBef>
                <a:spcPts val="402"/>
              </a:spcBef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Семья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</a:t>
            </a:r>
            <a:r>
              <a:rPr sz="3018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тровых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Ивановых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3018" spc="-2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3018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тний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тдых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D0551A89-6D23-794A-8B98-3DDC26ACC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398242"/>
              </p:ext>
            </p:extLst>
          </p:nvPr>
        </p:nvGraphicFramePr>
        <p:xfrm>
          <a:off x="883747" y="2124817"/>
          <a:ext cx="11544895" cy="43351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7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7515">
                <a:tc>
                  <a:txBody>
                    <a:bodyPr/>
                    <a:lstStyle/>
                    <a:p>
                      <a:pPr marL="379730" marR="37274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Вопросы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для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анализа финан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поведения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емей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R="8763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Ивановы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тровы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639">
                <a:tc>
                  <a:txBody>
                    <a:bodyPr/>
                    <a:lstStyle/>
                    <a:p>
                      <a:pPr marL="88582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 сос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ав семьи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 взрослых и 2 ребен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 взрослых и 2 ребен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241">
                <a:tc>
                  <a:txBody>
                    <a:bodyPr/>
                    <a:lstStyle/>
                    <a:p>
                      <a:pPr marL="1169035" marR="485775" indent="-516890">
                        <a:lnSpc>
                          <a:spcPct val="100000"/>
                        </a:lnSpc>
                      </a:pP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начина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планировать л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тний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тдых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980440" marR="774065" indent="-29464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 10 месяцев до начала л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тне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953135" marR="443865" indent="-59626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ануне (за 1-2 недели до начала л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тне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а)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250">
                <a:tc>
                  <a:txBody>
                    <a:bodyPr/>
                    <a:lstStyle/>
                    <a:p>
                      <a:pPr marL="792480" marR="575945" indent="16256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Отк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бе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ут деньги на оплату л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тне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434340" marR="448945" indent="-7366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Оформля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на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ельный вклад и в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ечение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опят на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тдых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243840" indent="34734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Оформля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кредит на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ануне, следующий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 расплачива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ся за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496">
                <a:tc>
                  <a:txBody>
                    <a:bodyPr/>
                    <a:lstStyle/>
                    <a:p>
                      <a:pPr marL="632460" marR="339090" indent="-2603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финансово гра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 плани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ю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л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тний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тдых семьи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?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?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91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300C3D9B-B772-BE46-947D-BE28B987DDAA}"/>
              </a:ext>
            </a:extLst>
          </p:cNvPr>
          <p:cNvSpPr txBox="1"/>
          <p:nvPr/>
        </p:nvSpPr>
        <p:spPr>
          <a:xfrm>
            <a:off x="473869" y="352425"/>
            <a:ext cx="11518871" cy="1004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>
              <a:lnSpc>
                <a:spcPct val="111100"/>
              </a:lnSpc>
            </a:pPr>
            <a:r>
              <a:rPr sz="3018" spc="-107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3018" spc="-15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посчи</a:t>
            </a:r>
            <a:r>
              <a:rPr sz="3018" spc="-15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94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аем: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</a:t>
            </a:r>
            <a:r>
              <a:rPr sz="3018" spc="-195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опления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на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3018" spc="-13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тний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5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8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тдых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57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емьёй</a:t>
            </a:r>
            <a:r>
              <a:rPr sz="3018" spc="-50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Ивановых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помощью</a:t>
            </a:r>
            <a:r>
              <a:rPr sz="3018" spc="-82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F7821E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вклада</a:t>
            </a:r>
            <a:endParaRPr sz="3018" dirty="0">
              <a:solidFill>
                <a:srgbClr val="F7821E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5B27CEC-5E3D-1F47-8F83-6F0756D2E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505740"/>
              </p:ext>
            </p:extLst>
          </p:nvPr>
        </p:nvGraphicFramePr>
        <p:xfrm>
          <a:off x="1616869" y="1571625"/>
          <a:ext cx="9911289" cy="5822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6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9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5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24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</a:t>
                      </a:r>
                      <a:r>
                        <a:rPr sz="15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15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та</a:t>
                      </a:r>
                      <a:endParaRPr sz="15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829944" marR="826769" indent="-635" algn="ctr">
                        <a:lnSpc>
                          <a:spcPct val="100000"/>
                        </a:lnSpc>
                      </a:pP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Сумма начисленных процен</a:t>
                      </a:r>
                      <a:r>
                        <a:rPr sz="15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</a:t>
                      </a:r>
                      <a:endParaRPr sz="15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ct val="100000"/>
                        </a:lnSpc>
                      </a:pP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Сумма</a:t>
                      </a:r>
                      <a:endParaRPr sz="15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91185">
                        <a:lnSpc>
                          <a:spcPct val="100000"/>
                        </a:lnSpc>
                      </a:pP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Ос</a:t>
                      </a:r>
                      <a:r>
                        <a:rPr sz="15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5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15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ок</a:t>
                      </a:r>
                      <a:r>
                        <a:rPr sz="15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5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вклада</a:t>
                      </a:r>
                      <a:endParaRPr sz="15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892"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884"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885"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53,42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53,42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20053,42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24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30053,42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892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0,</a:t>
                      </a:r>
                      <a:r>
                        <a:rPr sz="1300" b="0" spc="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30146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303"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12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40164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302"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12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1,51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1,51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325,28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319"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01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325,28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269"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01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222,62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222,62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505</a:t>
                      </a:r>
                      <a:r>
                        <a:rPr sz="13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,90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605</a:t>
                      </a:r>
                      <a:r>
                        <a:rPr sz="13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,90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303"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27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27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60826,95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302"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0826,95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319"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3,30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3,30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spc="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113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,25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302"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04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8113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,25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303"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04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2,68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2,68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81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22,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2286"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05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91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22,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303"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05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435,53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435,53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91958,46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6318"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06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101958,46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2269"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06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,66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,66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466</a:t>
                      </a:r>
                      <a:r>
                        <a:rPr sz="1300" b="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6303">
                <a:tc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</a:t>
                      </a:r>
                      <a:r>
                        <a:rPr sz="13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3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3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,42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3013,54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63601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3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выпл</a:t>
                      </a:r>
                      <a:r>
                        <a:rPr sz="13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endParaRPr sz="13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13,54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13,54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r>
                        <a:rPr sz="13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3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</a:t>
                      </a:r>
                      <a:r>
                        <a:rPr sz="13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13,54</a:t>
                      </a:r>
                      <a:endParaRPr sz="13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79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E10D4FC-BB8B-244C-A4E4-0CAA2D6A4DCE}"/>
              </a:ext>
            </a:extLst>
          </p:cNvPr>
          <p:cNvSpPr txBox="1"/>
          <p:nvPr/>
        </p:nvSpPr>
        <p:spPr>
          <a:xfrm>
            <a:off x="551082" y="230638"/>
            <a:ext cx="10577594" cy="1004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>
              <a:lnSpc>
                <a:spcPct val="111100"/>
              </a:lnSpc>
            </a:pPr>
            <a:r>
              <a:rPr sz="3018" spc="-107" dirty="0">
                <a:solidFill>
                  <a:srgbClr val="3EBB95"/>
                </a:solidFill>
                <a:latin typeface="Gotham Pro Black"/>
                <a:cs typeface="Gotham Pro Black"/>
              </a:rPr>
              <a:t>Давай</a:t>
            </a:r>
            <a:r>
              <a:rPr sz="3018" spc="-151" dirty="0">
                <a:solidFill>
                  <a:srgbClr val="3EBB95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е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посчи</a:t>
            </a:r>
            <a:r>
              <a:rPr sz="3018" spc="-151" dirty="0">
                <a:solidFill>
                  <a:srgbClr val="3EBB95"/>
                </a:solidFill>
                <a:latin typeface="Gotham Pro Black"/>
                <a:cs typeface="Gotham Pro Black"/>
              </a:rPr>
              <a:t>т</a:t>
            </a:r>
            <a:r>
              <a:rPr sz="3018" spc="-94" dirty="0">
                <a:solidFill>
                  <a:srgbClr val="3EBB95"/>
                </a:solidFill>
                <a:latin typeface="Gotham Pro Black"/>
                <a:cs typeface="Gotham Pro Black"/>
              </a:rPr>
              <a:t>аем: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Gotham Pro Black"/>
                <a:cs typeface="Gotham Pro Black"/>
              </a:rPr>
              <a:t>оформление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креди</a:t>
            </a:r>
            <a:r>
              <a:rPr sz="3018" spc="-151" dirty="0">
                <a:solidFill>
                  <a:srgbClr val="3EBB95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а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на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л</a:t>
            </a:r>
            <a:r>
              <a:rPr sz="3018" spc="-132" dirty="0">
                <a:solidFill>
                  <a:srgbClr val="3EBB95"/>
                </a:solidFill>
                <a:latin typeface="Gotham Pro Black"/>
                <a:cs typeface="Gotham Pro Black"/>
              </a:rPr>
              <a:t>е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тний</a:t>
            </a:r>
            <a:r>
              <a:rPr sz="3018" spc="-50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51" dirty="0">
                <a:solidFill>
                  <a:srgbClr val="3EBB95"/>
                </a:solidFill>
                <a:latin typeface="Gotham Pro Black"/>
                <a:cs typeface="Gotham Pro Black"/>
              </a:rPr>
              <a:t>о</a:t>
            </a:r>
            <a:r>
              <a:rPr sz="3018" spc="-88" dirty="0">
                <a:solidFill>
                  <a:srgbClr val="3EBB95"/>
                </a:solidFill>
                <a:latin typeface="Gotham Pro Black"/>
                <a:cs typeface="Gotham Pro Black"/>
              </a:rPr>
              <a:t>тдых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157" dirty="0">
                <a:solidFill>
                  <a:srgbClr val="3EBB95"/>
                </a:solidFill>
                <a:latin typeface="Gotham Pro Black"/>
                <a:cs typeface="Gotham Pro Black"/>
              </a:rPr>
              <a:t>с</a:t>
            </a:r>
            <a:r>
              <a:rPr sz="3018" spc="-101" dirty="0">
                <a:solidFill>
                  <a:srgbClr val="3EBB95"/>
                </a:solidFill>
                <a:latin typeface="Gotham Pro Black"/>
                <a:cs typeface="Gotham Pro Black"/>
              </a:rPr>
              <a:t>емьёй</a:t>
            </a:r>
            <a:r>
              <a:rPr sz="3018" spc="-82" dirty="0">
                <a:solidFill>
                  <a:srgbClr val="3EBB95"/>
                </a:solidFill>
                <a:latin typeface="Gotham Pro Black"/>
                <a:cs typeface="Gotham Pro Black"/>
              </a:rPr>
              <a:t> </a:t>
            </a:r>
            <a:r>
              <a:rPr sz="3018" spc="-94" dirty="0">
                <a:solidFill>
                  <a:srgbClr val="3EBB95"/>
                </a:solidFill>
                <a:latin typeface="Gotham Pro Black"/>
                <a:cs typeface="Gotham Pro Black"/>
              </a:rPr>
              <a:t>П</a:t>
            </a:r>
            <a:r>
              <a:rPr sz="3018" spc="-113" dirty="0">
                <a:solidFill>
                  <a:srgbClr val="3EBB95"/>
                </a:solidFill>
                <a:latin typeface="Gotham Pro Black"/>
                <a:cs typeface="Gotham Pro Black"/>
              </a:rPr>
              <a:t>е</a:t>
            </a:r>
            <a:r>
              <a:rPr sz="3018" spc="-88" dirty="0">
                <a:solidFill>
                  <a:srgbClr val="3EBB95"/>
                </a:solidFill>
                <a:latin typeface="Gotham Pro Black"/>
                <a:cs typeface="Gotham Pro Black"/>
              </a:rPr>
              <a:t>тровых</a:t>
            </a:r>
            <a:endParaRPr sz="3018" dirty="0">
              <a:latin typeface="Gotham Pro Black"/>
              <a:cs typeface="Gotham Pro Black"/>
            </a:endParaRPr>
          </a:p>
        </p:txBody>
      </p:sp>
      <p:sp>
        <p:nvSpPr>
          <p:cNvPr id="8" name="object 11">
            <a:extLst>
              <a:ext uri="{FF2B5EF4-FFF2-40B4-BE49-F238E27FC236}">
                <a16:creationId xmlns:a16="http://schemas.microsoft.com/office/drawing/2014/main" id="{584D29A2-4A11-2943-9952-C831E463CB7B}"/>
              </a:ext>
            </a:extLst>
          </p:cNvPr>
          <p:cNvSpPr txBox="1"/>
          <p:nvPr/>
        </p:nvSpPr>
        <p:spPr>
          <a:xfrm>
            <a:off x="1859388" y="2841458"/>
            <a:ext cx="89417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1</a:t>
            </a:r>
            <a:endParaRPr sz="1257" dirty="0">
              <a:latin typeface="Gotham Pro"/>
              <a:cs typeface="Gotham Pro"/>
            </a:endParaRPr>
          </a:p>
        </p:txBody>
      </p:sp>
      <p:sp>
        <p:nvSpPr>
          <p:cNvPr id="9" name="object 12">
            <a:extLst>
              <a:ext uri="{FF2B5EF4-FFF2-40B4-BE49-F238E27FC236}">
                <a16:creationId xmlns:a16="http://schemas.microsoft.com/office/drawing/2014/main" id="{F2A788AF-335B-F64A-8177-4626F8DE7568}"/>
              </a:ext>
            </a:extLst>
          </p:cNvPr>
          <p:cNvSpPr txBox="1"/>
          <p:nvPr/>
        </p:nvSpPr>
        <p:spPr>
          <a:xfrm>
            <a:off x="1840068" y="3302277"/>
            <a:ext cx="127739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0" name="object 13">
            <a:extLst>
              <a:ext uri="{FF2B5EF4-FFF2-40B4-BE49-F238E27FC236}">
                <a16:creationId xmlns:a16="http://schemas.microsoft.com/office/drawing/2014/main" id="{4E196D86-E043-E247-B9B5-F3BD3C9773B8}"/>
              </a:ext>
            </a:extLst>
          </p:cNvPr>
          <p:cNvSpPr txBox="1"/>
          <p:nvPr/>
        </p:nvSpPr>
        <p:spPr>
          <a:xfrm>
            <a:off x="1838951" y="3763096"/>
            <a:ext cx="130134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3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1" name="object 14">
            <a:extLst>
              <a:ext uri="{FF2B5EF4-FFF2-40B4-BE49-F238E27FC236}">
                <a16:creationId xmlns:a16="http://schemas.microsoft.com/office/drawing/2014/main" id="{D9533756-3703-D64F-9EC4-AE2961F06F98}"/>
              </a:ext>
            </a:extLst>
          </p:cNvPr>
          <p:cNvSpPr txBox="1"/>
          <p:nvPr/>
        </p:nvSpPr>
        <p:spPr>
          <a:xfrm>
            <a:off x="1834320" y="4223915"/>
            <a:ext cx="139715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4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2" name="object 15">
            <a:extLst>
              <a:ext uri="{FF2B5EF4-FFF2-40B4-BE49-F238E27FC236}">
                <a16:creationId xmlns:a16="http://schemas.microsoft.com/office/drawing/2014/main" id="{5B3CD8CB-762A-9842-B4C4-AECB18EFA066}"/>
              </a:ext>
            </a:extLst>
          </p:cNvPr>
          <p:cNvSpPr txBox="1"/>
          <p:nvPr/>
        </p:nvSpPr>
        <p:spPr>
          <a:xfrm>
            <a:off x="1838951" y="4684733"/>
            <a:ext cx="130134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5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3" name="object 16">
            <a:extLst>
              <a:ext uri="{FF2B5EF4-FFF2-40B4-BE49-F238E27FC236}">
                <a16:creationId xmlns:a16="http://schemas.microsoft.com/office/drawing/2014/main" id="{3ACCEBF1-1FCC-EA4D-A408-971B4A858BB7}"/>
              </a:ext>
            </a:extLst>
          </p:cNvPr>
          <p:cNvSpPr txBox="1"/>
          <p:nvPr/>
        </p:nvSpPr>
        <p:spPr>
          <a:xfrm>
            <a:off x="1836235" y="5145552"/>
            <a:ext cx="135723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6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4" name="object 17">
            <a:extLst>
              <a:ext uri="{FF2B5EF4-FFF2-40B4-BE49-F238E27FC236}">
                <a16:creationId xmlns:a16="http://schemas.microsoft.com/office/drawing/2014/main" id="{5F05E9AB-36D2-CF43-BB31-106D768EE4ED}"/>
              </a:ext>
            </a:extLst>
          </p:cNvPr>
          <p:cNvSpPr txBox="1"/>
          <p:nvPr/>
        </p:nvSpPr>
        <p:spPr>
          <a:xfrm>
            <a:off x="1840227" y="5606371"/>
            <a:ext cx="127739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7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5" name="object 18">
            <a:extLst>
              <a:ext uri="{FF2B5EF4-FFF2-40B4-BE49-F238E27FC236}">
                <a16:creationId xmlns:a16="http://schemas.microsoft.com/office/drawing/2014/main" id="{ADA97947-567B-C645-BC21-303A0E021BB8}"/>
              </a:ext>
            </a:extLst>
          </p:cNvPr>
          <p:cNvSpPr txBox="1"/>
          <p:nvPr/>
        </p:nvSpPr>
        <p:spPr>
          <a:xfrm>
            <a:off x="1837513" y="6067189"/>
            <a:ext cx="132529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8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6" name="object 19">
            <a:extLst>
              <a:ext uri="{FF2B5EF4-FFF2-40B4-BE49-F238E27FC236}">
                <a16:creationId xmlns:a16="http://schemas.microsoft.com/office/drawing/2014/main" id="{DBB96B04-72FF-6145-954F-B75A5E8D8634}"/>
              </a:ext>
            </a:extLst>
          </p:cNvPr>
          <p:cNvSpPr txBox="1"/>
          <p:nvPr/>
        </p:nvSpPr>
        <p:spPr>
          <a:xfrm>
            <a:off x="1836235" y="6528008"/>
            <a:ext cx="135723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7" name="object 20">
            <a:extLst>
              <a:ext uri="{FF2B5EF4-FFF2-40B4-BE49-F238E27FC236}">
                <a16:creationId xmlns:a16="http://schemas.microsoft.com/office/drawing/2014/main" id="{A9C83C89-BD72-6C4A-8D3E-FEC533BEF78E}"/>
              </a:ext>
            </a:extLst>
          </p:cNvPr>
          <p:cNvSpPr txBox="1"/>
          <p:nvPr/>
        </p:nvSpPr>
        <p:spPr>
          <a:xfrm>
            <a:off x="1802226" y="6988827"/>
            <a:ext cx="203584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10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8" name="object 21">
            <a:extLst>
              <a:ext uri="{FF2B5EF4-FFF2-40B4-BE49-F238E27FC236}">
                <a16:creationId xmlns:a16="http://schemas.microsoft.com/office/drawing/2014/main" id="{4B7591C6-7CB4-DB4D-9BC5-67757954FF86}"/>
              </a:ext>
            </a:extLst>
          </p:cNvPr>
          <p:cNvSpPr txBox="1"/>
          <p:nvPr/>
        </p:nvSpPr>
        <p:spPr>
          <a:xfrm>
            <a:off x="3845732" y="2841937"/>
            <a:ext cx="1032291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Авг</a:t>
            </a:r>
            <a:r>
              <a:rPr sz="1257" spc="-38" dirty="0">
                <a:solidFill>
                  <a:srgbClr val="FFFFFF"/>
                </a:solidFill>
                <a:latin typeface="Gotham Pro"/>
                <a:cs typeface="Gotham Pro"/>
              </a:rPr>
              <a:t>у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с</a:t>
            </a:r>
            <a:r>
              <a:rPr sz="1257" spc="-88" dirty="0">
                <a:solidFill>
                  <a:srgbClr val="FFFFFF"/>
                </a:solidFill>
                <a:latin typeface="Gotham Pro"/>
                <a:cs typeface="Gotham Pro"/>
              </a:rPr>
              <a:t>т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, 2019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19" name="object 22">
            <a:extLst>
              <a:ext uri="{FF2B5EF4-FFF2-40B4-BE49-F238E27FC236}">
                <a16:creationId xmlns:a16="http://schemas.microsoft.com/office/drawing/2014/main" id="{57EAD538-78BE-A244-BF8B-371E8385A935}"/>
              </a:ext>
            </a:extLst>
          </p:cNvPr>
          <p:cNvSpPr txBox="1"/>
          <p:nvPr/>
        </p:nvSpPr>
        <p:spPr>
          <a:xfrm>
            <a:off x="3727094" y="3302756"/>
            <a:ext cx="1270205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Сентябрь, 2019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0" name="object 23">
            <a:extLst>
              <a:ext uri="{FF2B5EF4-FFF2-40B4-BE49-F238E27FC236}">
                <a16:creationId xmlns:a16="http://schemas.microsoft.com/office/drawing/2014/main" id="{6A3B2DF8-7B68-E245-852D-F6E27173E743}"/>
              </a:ext>
            </a:extLst>
          </p:cNvPr>
          <p:cNvSpPr txBox="1"/>
          <p:nvPr/>
        </p:nvSpPr>
        <p:spPr>
          <a:xfrm>
            <a:off x="3770046" y="3763575"/>
            <a:ext cx="1183982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Октябрь, 2019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1" name="object 24">
            <a:extLst>
              <a:ext uri="{FF2B5EF4-FFF2-40B4-BE49-F238E27FC236}">
                <a16:creationId xmlns:a16="http://schemas.microsoft.com/office/drawing/2014/main" id="{ECAB0CD9-2590-0E4A-9C03-DCCEDEC73B52}"/>
              </a:ext>
            </a:extLst>
          </p:cNvPr>
          <p:cNvSpPr txBox="1"/>
          <p:nvPr/>
        </p:nvSpPr>
        <p:spPr>
          <a:xfrm>
            <a:off x="3810763" y="4224393"/>
            <a:ext cx="1102548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Ноябрь, 2019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2" name="object 25">
            <a:extLst>
              <a:ext uri="{FF2B5EF4-FFF2-40B4-BE49-F238E27FC236}">
                <a16:creationId xmlns:a16="http://schemas.microsoft.com/office/drawing/2014/main" id="{E0981840-7825-3A43-9E5A-28DFFB3FE5AA}"/>
              </a:ext>
            </a:extLst>
          </p:cNvPr>
          <p:cNvSpPr txBox="1"/>
          <p:nvPr/>
        </p:nvSpPr>
        <p:spPr>
          <a:xfrm>
            <a:off x="3772281" y="4685212"/>
            <a:ext cx="1179190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Де</a:t>
            </a:r>
            <a:r>
              <a:rPr sz="1257" spc="-25" dirty="0">
                <a:solidFill>
                  <a:srgbClr val="FFFFFF"/>
                </a:solidFill>
                <a:latin typeface="Gotham Pro"/>
                <a:cs typeface="Gotham Pro"/>
              </a:rPr>
              <a:t>к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абрь, 2019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3" name="object 26">
            <a:extLst>
              <a:ext uri="{FF2B5EF4-FFF2-40B4-BE49-F238E27FC236}">
                <a16:creationId xmlns:a16="http://schemas.microsoft.com/office/drawing/2014/main" id="{0FB12A9E-86D7-E945-A630-142AC4892ABF}"/>
              </a:ext>
            </a:extLst>
          </p:cNvPr>
          <p:cNvSpPr txBox="1"/>
          <p:nvPr/>
        </p:nvSpPr>
        <p:spPr>
          <a:xfrm>
            <a:off x="3796711" y="5146031"/>
            <a:ext cx="1130491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Январь, 2</a:t>
            </a:r>
            <a:r>
              <a:rPr sz="1257" spc="-13" dirty="0">
                <a:solidFill>
                  <a:srgbClr val="FFFFFF"/>
                </a:solidFill>
                <a:latin typeface="Gotham Pro"/>
                <a:cs typeface="Gotham Pro"/>
              </a:rPr>
              <a:t>0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4" name="object 27">
            <a:extLst>
              <a:ext uri="{FF2B5EF4-FFF2-40B4-BE49-F238E27FC236}">
                <a16:creationId xmlns:a16="http://schemas.microsoft.com/office/drawing/2014/main" id="{12E0F8D2-3293-C84C-BEBA-40CD2C13B125}"/>
              </a:ext>
            </a:extLst>
          </p:cNvPr>
          <p:cNvSpPr txBox="1"/>
          <p:nvPr/>
        </p:nvSpPr>
        <p:spPr>
          <a:xfrm>
            <a:off x="3736833" y="5606850"/>
            <a:ext cx="1250246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Февраль, 2</a:t>
            </a:r>
            <a:r>
              <a:rPr sz="1257" spc="-13" dirty="0">
                <a:solidFill>
                  <a:srgbClr val="FFFFFF"/>
                </a:solidFill>
                <a:latin typeface="Gotham Pro"/>
                <a:cs typeface="Gotham Pro"/>
              </a:rPr>
              <a:t>0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5" name="object 28">
            <a:extLst>
              <a:ext uri="{FF2B5EF4-FFF2-40B4-BE49-F238E27FC236}">
                <a16:creationId xmlns:a16="http://schemas.microsoft.com/office/drawing/2014/main" id="{B1EA34C2-D090-D74F-8C20-6FABDDCBE1BE}"/>
              </a:ext>
            </a:extLst>
          </p:cNvPr>
          <p:cNvSpPr txBox="1"/>
          <p:nvPr/>
        </p:nvSpPr>
        <p:spPr>
          <a:xfrm>
            <a:off x="3892196" y="6067668"/>
            <a:ext cx="939681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Ма</a:t>
            </a:r>
            <a:r>
              <a:rPr sz="1257" spc="-25" dirty="0">
                <a:solidFill>
                  <a:srgbClr val="FFFFFF"/>
                </a:solidFill>
                <a:latin typeface="Gotham Pro"/>
                <a:cs typeface="Gotham Pro"/>
              </a:rPr>
              <a:t>р</a:t>
            </a:r>
            <a:r>
              <a:rPr sz="1257" spc="-88" dirty="0">
                <a:solidFill>
                  <a:srgbClr val="FFFFFF"/>
                </a:solidFill>
                <a:latin typeface="Gotham Pro"/>
                <a:cs typeface="Gotham Pro"/>
              </a:rPr>
              <a:t>т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, 2</a:t>
            </a:r>
            <a:r>
              <a:rPr sz="1257" spc="-13" dirty="0">
                <a:solidFill>
                  <a:srgbClr val="FFFFFF"/>
                </a:solidFill>
                <a:latin typeface="Gotham Pro"/>
                <a:cs typeface="Gotham Pro"/>
              </a:rPr>
              <a:t>0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6" name="object 29">
            <a:extLst>
              <a:ext uri="{FF2B5EF4-FFF2-40B4-BE49-F238E27FC236}">
                <a16:creationId xmlns:a16="http://schemas.microsoft.com/office/drawing/2014/main" id="{4FC30323-8E9B-A043-AC8F-B3118EF76898}"/>
              </a:ext>
            </a:extLst>
          </p:cNvPr>
          <p:cNvSpPr txBox="1"/>
          <p:nvPr/>
        </p:nvSpPr>
        <p:spPr>
          <a:xfrm>
            <a:off x="3788887" y="6528487"/>
            <a:ext cx="1146458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Апрель, 2</a:t>
            </a:r>
            <a:r>
              <a:rPr sz="1257" spc="-13" dirty="0">
                <a:solidFill>
                  <a:srgbClr val="FFFFFF"/>
                </a:solidFill>
                <a:latin typeface="Gotham Pro"/>
                <a:cs typeface="Gotham Pro"/>
              </a:rPr>
              <a:t>0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7" name="object 30">
            <a:extLst>
              <a:ext uri="{FF2B5EF4-FFF2-40B4-BE49-F238E27FC236}">
                <a16:creationId xmlns:a16="http://schemas.microsoft.com/office/drawing/2014/main" id="{43DD7FC0-939C-F143-8D4A-19AEA5FE80CA}"/>
              </a:ext>
            </a:extLst>
          </p:cNvPr>
          <p:cNvSpPr txBox="1"/>
          <p:nvPr/>
        </p:nvSpPr>
        <p:spPr>
          <a:xfrm>
            <a:off x="3927644" y="6989306"/>
            <a:ext cx="869424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Май, 2</a:t>
            </a:r>
            <a:r>
              <a:rPr sz="1257" spc="-13" dirty="0">
                <a:solidFill>
                  <a:srgbClr val="FFFFFF"/>
                </a:solidFill>
                <a:latin typeface="Gotham Pro"/>
                <a:cs typeface="Gotham Pro"/>
              </a:rPr>
              <a:t>0</a:t>
            </a:r>
            <a:r>
              <a:rPr sz="1257" dirty="0">
                <a:solidFill>
                  <a:srgbClr val="FFFFFF"/>
                </a:solidFill>
                <a:latin typeface="Gotham Pro"/>
                <a:cs typeface="Gotham Pro"/>
              </a:rPr>
              <a:t>20</a:t>
            </a:r>
            <a:endParaRPr sz="1257">
              <a:latin typeface="Gotham Pro"/>
              <a:cs typeface="Gotham Pro"/>
            </a:endParaRPr>
          </a:p>
        </p:txBody>
      </p:sp>
      <p:sp>
        <p:nvSpPr>
          <p:cNvPr id="28" name="object 31">
            <a:extLst>
              <a:ext uri="{FF2B5EF4-FFF2-40B4-BE49-F238E27FC236}">
                <a16:creationId xmlns:a16="http://schemas.microsoft.com/office/drawing/2014/main" id="{0BC6C0C9-2B29-4542-9D93-73AA63D07F03}"/>
              </a:ext>
            </a:extLst>
          </p:cNvPr>
          <p:cNvSpPr txBox="1"/>
          <p:nvPr/>
        </p:nvSpPr>
        <p:spPr>
          <a:xfrm>
            <a:off x="1152353" y="7446750"/>
            <a:ext cx="1503329" cy="193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257" spc="-50" dirty="0">
                <a:solidFill>
                  <a:srgbClr val="FFFFFF"/>
                </a:solidFill>
                <a:latin typeface="Gotham Pro Black"/>
                <a:cs typeface="Gotham Pro Black"/>
              </a:rPr>
              <a:t>И</a:t>
            </a:r>
            <a:r>
              <a:rPr sz="1257" spc="-63" dirty="0">
                <a:solidFill>
                  <a:srgbClr val="FFFFFF"/>
                </a:solidFill>
                <a:latin typeface="Gotham Pro Black"/>
                <a:cs typeface="Gotham Pro Black"/>
              </a:rPr>
              <a:t>т</a:t>
            </a:r>
            <a:r>
              <a:rPr sz="1257" spc="-44" dirty="0">
                <a:solidFill>
                  <a:srgbClr val="FFFFFF"/>
                </a:solidFill>
                <a:latin typeface="Gotham Pro Black"/>
                <a:cs typeface="Gotham Pro Black"/>
              </a:rPr>
              <a:t>ог</a:t>
            </a:r>
            <a:r>
              <a:rPr sz="1257" spc="-38" dirty="0">
                <a:solidFill>
                  <a:srgbClr val="FFFFFF"/>
                </a:solidFill>
                <a:latin typeface="Gotham Pro Black"/>
                <a:cs typeface="Gotham Pro Black"/>
              </a:rPr>
              <a:t>о </a:t>
            </a:r>
            <a:r>
              <a:rPr sz="1257" spc="-44" dirty="0">
                <a:solidFill>
                  <a:srgbClr val="FFFFFF"/>
                </a:solidFill>
                <a:latin typeface="Gotham Pro Black"/>
                <a:cs typeface="Gotham Pro Black"/>
              </a:rPr>
              <a:t>по</a:t>
            </a:r>
            <a:r>
              <a:rPr sz="1257" spc="-38" dirty="0">
                <a:solidFill>
                  <a:srgbClr val="FFFFFF"/>
                </a:solidFill>
                <a:latin typeface="Gotham Pro Black"/>
                <a:cs typeface="Gotham Pro Black"/>
              </a:rPr>
              <a:t> </a:t>
            </a:r>
            <a:r>
              <a:rPr sz="1257" spc="-44" dirty="0">
                <a:solidFill>
                  <a:srgbClr val="FFFFFF"/>
                </a:solidFill>
                <a:latin typeface="Gotham Pro Black"/>
                <a:cs typeface="Gotham Pro Black"/>
              </a:rPr>
              <a:t>кредиту</a:t>
            </a:r>
            <a:endParaRPr sz="1257" dirty="0">
              <a:latin typeface="Gotham Pro Black"/>
              <a:cs typeface="Gotham Pro Black"/>
            </a:endParaRPr>
          </a:p>
        </p:txBody>
      </p:sp>
      <p:sp>
        <p:nvSpPr>
          <p:cNvPr id="29" name="object 32">
            <a:extLst>
              <a:ext uri="{FF2B5EF4-FFF2-40B4-BE49-F238E27FC236}">
                <a16:creationId xmlns:a16="http://schemas.microsoft.com/office/drawing/2014/main" id="{493E62DC-3B82-C14E-B4EC-C1954420B6AF}"/>
              </a:ext>
            </a:extLst>
          </p:cNvPr>
          <p:cNvSpPr txBox="1"/>
          <p:nvPr/>
        </p:nvSpPr>
        <p:spPr>
          <a:xfrm>
            <a:off x="3673738" y="2292255"/>
            <a:ext cx="1413912" cy="232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Д</a:t>
            </a:r>
            <a:r>
              <a:rPr sz="1509" spc="-57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r>
              <a:rPr sz="1509" spc="-75" dirty="0">
                <a:solidFill>
                  <a:srgbClr val="FFFFFF"/>
                </a:solidFill>
                <a:latin typeface="Gotham Pro Black"/>
                <a:cs typeface="Gotham Pro Black"/>
              </a:rPr>
              <a:t>т</a:t>
            </a:r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r>
              <a:rPr sz="1509" spc="-44" dirty="0">
                <a:solidFill>
                  <a:srgbClr val="FFFFFF"/>
                </a:solidFill>
                <a:latin typeface="Gotham Pro Black"/>
                <a:cs typeface="Gotham Pro Black"/>
              </a:rPr>
              <a:t> </a:t>
            </a:r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пл</a:t>
            </a:r>
            <a:r>
              <a:rPr sz="1509" spc="-69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r>
              <a:rPr sz="1509" spc="-75" dirty="0">
                <a:solidFill>
                  <a:srgbClr val="FFFFFF"/>
                </a:solidFill>
                <a:latin typeface="Gotham Pro Black"/>
                <a:cs typeface="Gotham Pro Black"/>
              </a:rPr>
              <a:t>т</a:t>
            </a:r>
            <a:r>
              <a:rPr sz="1509" spc="-44" dirty="0">
                <a:solidFill>
                  <a:srgbClr val="FFFFFF"/>
                </a:solidFill>
                <a:latin typeface="Gotham Pro Black"/>
                <a:cs typeface="Gotham Pro Black"/>
              </a:rPr>
              <a:t>е</a:t>
            </a:r>
            <a:r>
              <a:rPr sz="1509" spc="-82" dirty="0">
                <a:solidFill>
                  <a:srgbClr val="FFFFFF"/>
                </a:solidFill>
                <a:latin typeface="Gotham Pro Black"/>
                <a:cs typeface="Gotham Pro Black"/>
              </a:rPr>
              <a:t>ж</a:t>
            </a:r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endParaRPr sz="1509" dirty="0">
              <a:latin typeface="Gotham Pro Black"/>
              <a:cs typeface="Gotham Pro Black"/>
            </a:endParaRPr>
          </a:p>
        </p:txBody>
      </p:sp>
      <p:sp>
        <p:nvSpPr>
          <p:cNvPr id="30" name="object 33">
            <a:extLst>
              <a:ext uri="{FF2B5EF4-FFF2-40B4-BE49-F238E27FC236}">
                <a16:creationId xmlns:a16="http://schemas.microsoft.com/office/drawing/2014/main" id="{02C71528-00D8-2643-8403-73B3E27DD4D7}"/>
              </a:ext>
            </a:extLst>
          </p:cNvPr>
          <p:cNvSpPr txBox="1"/>
          <p:nvPr/>
        </p:nvSpPr>
        <p:spPr>
          <a:xfrm>
            <a:off x="1459700" y="2177289"/>
            <a:ext cx="888585" cy="464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 indent="322548"/>
            <a:r>
              <a:rPr sz="1509" spc="-38" dirty="0">
                <a:solidFill>
                  <a:srgbClr val="FFFFFF"/>
                </a:solidFill>
                <a:latin typeface="Gotham Pro Black"/>
                <a:cs typeface="Gotham Pro Black"/>
              </a:rPr>
              <a:t>№ </a:t>
            </a:r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пл</a:t>
            </a:r>
            <a:r>
              <a:rPr sz="1509" spc="-69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r>
              <a:rPr sz="1509" spc="-75" dirty="0">
                <a:solidFill>
                  <a:srgbClr val="FFFFFF"/>
                </a:solidFill>
                <a:latin typeface="Gotham Pro Black"/>
                <a:cs typeface="Gotham Pro Black"/>
              </a:rPr>
              <a:t>т</a:t>
            </a:r>
            <a:r>
              <a:rPr sz="1509" spc="-44" dirty="0">
                <a:solidFill>
                  <a:srgbClr val="FFFFFF"/>
                </a:solidFill>
                <a:latin typeface="Gotham Pro Black"/>
                <a:cs typeface="Gotham Pro Black"/>
              </a:rPr>
              <a:t>е</a:t>
            </a:r>
            <a:r>
              <a:rPr sz="1509" spc="-82" dirty="0">
                <a:solidFill>
                  <a:srgbClr val="FFFFFF"/>
                </a:solidFill>
                <a:latin typeface="Gotham Pro Black"/>
                <a:cs typeface="Gotham Pro Black"/>
              </a:rPr>
              <a:t>ж</a:t>
            </a:r>
            <a:r>
              <a:rPr sz="1509" spc="-50" dirty="0">
                <a:solidFill>
                  <a:srgbClr val="FFFFFF"/>
                </a:solidFill>
                <a:latin typeface="Gotham Pro Black"/>
                <a:cs typeface="Gotham Pro Black"/>
              </a:rPr>
              <a:t>а</a:t>
            </a:r>
            <a:endParaRPr sz="1509" dirty="0">
              <a:latin typeface="Gotham Pro Black"/>
              <a:cs typeface="Gotham Pro Black"/>
            </a:endParaRPr>
          </a:p>
        </p:txBody>
      </p:sp>
      <p:graphicFrame>
        <p:nvGraphicFramePr>
          <p:cNvPr id="31" name="object 2">
            <a:extLst>
              <a:ext uri="{FF2B5EF4-FFF2-40B4-BE49-F238E27FC236}">
                <a16:creationId xmlns:a16="http://schemas.microsoft.com/office/drawing/2014/main" id="{D47DEEF5-E112-7C43-91CC-9FF73B86B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409669"/>
              </p:ext>
            </p:extLst>
          </p:nvPr>
        </p:nvGraphicFramePr>
        <p:xfrm>
          <a:off x="551081" y="1968748"/>
          <a:ext cx="12190987" cy="46320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4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5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41">
                  <a:extLst>
                    <a:ext uri="{9D8B030D-6E8A-4147-A177-3AD203B41FA5}">
                      <a16:colId xmlns:a16="http://schemas.microsoft.com/office/drawing/2014/main" val="3167065099"/>
                    </a:ext>
                  </a:extLst>
                </a:gridCol>
              </a:tblGrid>
              <a:tr h="1067486">
                <a:tc>
                  <a:txBody>
                    <a:bodyPr/>
                    <a:lstStyle/>
                    <a:p>
                      <a:pPr marL="15968" marR="6387" indent="322548" algn="ctr"/>
                      <a:r>
                        <a:rPr lang="ru-RU" sz="1600" spc="-38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№ 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пл</a:t>
                      </a:r>
                      <a:r>
                        <a:rPr lang="ru-RU" sz="1600" spc="-69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lang="ru-RU" sz="1600" spc="-82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lang="ru-RU" sz="160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15968" algn="ctr"/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</a:t>
                      </a:r>
                      <a:r>
                        <a:rPr lang="ru-RU" sz="1600" spc="-57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пл</a:t>
                      </a:r>
                      <a:r>
                        <a:rPr lang="ru-RU" sz="1600" spc="-69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lang="ru-RU" sz="1600" spc="-82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lang="ru-RU" sz="160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45402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Сумма 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пл</a:t>
                      </a:r>
                      <a:r>
                        <a:rPr lang="ru-RU" sz="1600" spc="-69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lang="ru-RU" sz="1600" spc="-82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</a:t>
                      </a:r>
                      <a:r>
                        <a:rPr lang="ru-RU" sz="1600" spc="-5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endParaRPr lang="ru-RU" sz="160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454025" algn="ctr">
                        <a:lnSpc>
                          <a:spcPct val="100000"/>
                        </a:lnSpc>
                      </a:pP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15968" algn="ctr"/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Основной д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лг</a:t>
                      </a:r>
                      <a:endParaRPr lang="ru-RU" sz="160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15968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Начисленные проценты</a:t>
                      </a:r>
                      <a:endParaRPr lang="ru-RU" sz="1600" dirty="0">
                        <a:latin typeface="Gotham Pro Black"/>
                        <a:cs typeface="Gotham Pro Black"/>
                      </a:endParaRPr>
                    </a:p>
                    <a:p>
                      <a:pPr marL="15968" algn="ctr"/>
                      <a:endParaRPr lang="ru-RU" sz="160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608">
                <a:tc>
                  <a:txBody>
                    <a:bodyPr/>
                    <a:lstStyle/>
                    <a:p>
                      <a:pPr marL="318770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август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11416,67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4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16,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13">
                <a:tc>
                  <a:txBody>
                    <a:bodyPr/>
                    <a:lstStyle/>
                    <a:p>
                      <a:pPr marL="33972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сентябрь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11275,00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1275,00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599">
                <a:tc>
                  <a:txBody>
                    <a:bodyPr/>
                    <a:lstStyle/>
                    <a:p>
                      <a:pPr marL="33972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октябрь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11133,33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1133,33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132">
                <a:tc>
                  <a:txBody>
                    <a:bodyPr/>
                    <a:lstStyle/>
                    <a:p>
                      <a:pPr marL="36131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ноябрь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10991,61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991,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608">
                <a:tc>
                  <a:txBody>
                    <a:bodyPr/>
                    <a:lstStyle/>
                    <a:p>
                      <a:pPr marL="36131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декабрь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10850,00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85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0,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183">
                <a:tc>
                  <a:txBody>
                    <a:bodyPr/>
                    <a:lstStyle/>
                    <a:p>
                      <a:pPr marL="345440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январь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10708,33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08,33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181">
                <a:tc>
                  <a:txBody>
                    <a:bodyPr/>
                    <a:lstStyle/>
                    <a:p>
                      <a:pPr marL="345440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февраль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10566,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566,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203">
                <a:tc>
                  <a:txBody>
                    <a:bodyPr/>
                    <a:lstStyle/>
                    <a:p>
                      <a:pPr marL="317500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8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март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10425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,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425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,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656">
                <a:tc>
                  <a:txBody>
                    <a:bodyPr/>
                    <a:lstStyle/>
                    <a:p>
                      <a:pPr marL="317500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апрель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</a:t>
                      </a:r>
                      <a:r>
                        <a:rPr lang="ru-RU" sz="1600" spc="-13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283,33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283,33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044">
                <a:tc>
                  <a:txBody>
                    <a:bodyPr/>
                    <a:lstStyle/>
                    <a:p>
                      <a:pPr marL="302895"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май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350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101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4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Rubik" panose="02000604000000020004" pitchFamily="2" charset="-79"/>
                          <a:ea typeface="+mn-ea"/>
                          <a:cs typeface="Rubik" panose="02000604000000020004" pitchFamily="2" charset="-79"/>
                        </a:rPr>
                        <a:t>10000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</a:t>
                      </a:r>
                      <a:r>
                        <a:rPr lang="ru-RU" sz="160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4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1,</a:t>
                      </a: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6</a:t>
                      </a:r>
                      <a:r>
                        <a:rPr lang="ru-RU" sz="16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endParaRPr lang="ru-RU" sz="160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183">
                <a:tc>
                  <a:txBody>
                    <a:bodyPr/>
                    <a:lstStyle/>
                    <a:p>
                      <a:pPr marL="302895" algn="ctr">
                        <a:lnSpc>
                          <a:spcPct val="100000"/>
                        </a:lnSpc>
                      </a:pPr>
                      <a:r>
                        <a:rPr lang="ru-RU" sz="1600" spc="-44" dirty="0">
                          <a:solidFill>
                            <a:schemeClr val="bg1"/>
                          </a:solidFill>
                          <a:latin typeface="Gotham Pro Black"/>
                          <a:cs typeface="Gotham Pro Black"/>
                        </a:rPr>
                        <a:t>кредиту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600" spc="-31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1</a:t>
                      </a:r>
                      <a:r>
                        <a:rPr lang="ru-RU" sz="1600" spc="-82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0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r>
                        <a:rPr lang="ru-RU" sz="1600" spc="-63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r>
                        <a:rPr lang="ru-RU" sz="1600" spc="-38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91,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6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100000</a:t>
                      </a: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15968" algn="ctr"/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r>
                        <a:rPr lang="ru-RU" sz="1600" spc="-63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r>
                        <a:rPr lang="ru-RU" sz="1600" spc="-38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91,</a:t>
                      </a:r>
                      <a:r>
                        <a:rPr lang="ru-RU" sz="1600" spc="-7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6</a:t>
                      </a:r>
                      <a:r>
                        <a:rPr lang="ru-RU" sz="1600" spc="-44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endParaRPr lang="ru-RU" sz="160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181"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</a:pP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endParaRPr sz="1600" b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b="0" dirty="0">
                        <a:solidFill>
                          <a:schemeClr val="bg1"/>
                        </a:solidFill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>
                    <a:lnT w="31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39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114DC50-6178-FE48-A126-9DE39D73F0C9}"/>
              </a:ext>
            </a:extLst>
          </p:cNvPr>
          <p:cNvSpPr txBox="1"/>
          <p:nvPr/>
        </p:nvSpPr>
        <p:spPr>
          <a:xfrm>
            <a:off x="870073" y="765932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сравним: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действовал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тно?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24">
            <a:extLst>
              <a:ext uri="{FF2B5EF4-FFF2-40B4-BE49-F238E27FC236}">
                <a16:creationId xmlns:a16="http://schemas.microsoft.com/office/drawing/2014/main" id="{C58A9C37-6439-9744-88B2-1A005DF44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99343"/>
              </p:ext>
            </p:extLst>
          </p:nvPr>
        </p:nvGraphicFramePr>
        <p:xfrm>
          <a:off x="886031" y="2014235"/>
          <a:ext cx="10989710" cy="332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6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4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689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Финансовое решение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тровы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459105" marR="45021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Отды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ать в д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лг (взять кредит)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Ивановы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6"/>
                        </a:spcBef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опить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 по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ощью вклада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448">
                <a:tc>
                  <a:txBody>
                    <a:bodyPr/>
                    <a:lstStyle/>
                    <a:p>
                      <a:pPr marL="114490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Затраты/вы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70421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- 7 </a:t>
                      </a:r>
                      <a:r>
                        <a:rPr sz="20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91,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 р.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73152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+ 3013,54 р.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460">
                <a:tc>
                  <a:txBody>
                    <a:bodyPr/>
                    <a:lstStyle/>
                    <a:p>
                      <a:pPr marL="46164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9055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765175">
                        <a:lnSpc>
                          <a:spcPct val="100000"/>
                        </a:lnSpc>
                      </a:pPr>
                      <a:r>
                        <a:rPr sz="20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6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194C60AB-8234-FF42-A678-A475CFF5B1ED}"/>
              </a:ext>
            </a:extLst>
          </p:cNvPr>
          <p:cNvSpPr txBox="1"/>
          <p:nvPr/>
        </p:nvSpPr>
        <p:spPr>
          <a:xfrm>
            <a:off x="920299" y="721211"/>
            <a:ext cx="11349617" cy="5989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64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№2: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7564">
              <a:lnSpc>
                <a:spcPts val="4526"/>
              </a:lnSpc>
            </a:pP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Чрезвычайные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происшествия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6387">
              <a:spcBef>
                <a:spcPts val="1829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Семьи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тровых и Ивановых д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ат у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мно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Два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 назад и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тровы, и Ивановы купили по неб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льшому дачному участку с маленьким  доми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в садов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дстве «Лесное счастье».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Их дачи на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дились по соседст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923732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 несчастью, на прошлой неделе произошёл п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ар в соседнем доме. 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онь перекин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лся и на строения семьи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тровых, и на строения семьи Ивановых. Все 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орело!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72812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 Але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сандрович и Мария Фёдоровна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 были в 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асе: они недавно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дключили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опление и своими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ами построили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орой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аж.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тратили очень мно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денег!!!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5596682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Дмитрий Иванович и Елена Вик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оровна Ивановы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расстроились: было очень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аль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аринный диван ба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ушки и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новые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сшитые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Еленой Вик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оровной, занавески.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их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орчение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не было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аким сильным,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у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тровых.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3615"/>
              </a:lnSpc>
              <a:spcBef>
                <a:spcPts val="1559"/>
              </a:spcBef>
            </a:pP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Почему?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E75FAFDF-627C-D749-A61E-699EC7802862}"/>
              </a:ext>
            </a:extLst>
          </p:cNvPr>
          <p:cNvSpPr/>
          <p:nvPr/>
        </p:nvSpPr>
        <p:spPr>
          <a:xfrm>
            <a:off x="6646069" y="4848225"/>
            <a:ext cx="6798469" cy="2714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3766957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676E622-076C-7B47-9A0B-B022D801CDE3}"/>
              </a:ext>
            </a:extLst>
          </p:cNvPr>
          <p:cNvSpPr txBox="1"/>
          <p:nvPr/>
        </p:nvSpPr>
        <p:spPr>
          <a:xfrm>
            <a:off x="872624" y="757091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Gotham Pro Black"/>
                <a:cs typeface="Gotham Pro Black"/>
              </a:rPr>
              <a:t>Давай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е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Gotham Pro Black"/>
                <a:cs typeface="Gotham Pro Black"/>
              </a:rPr>
              <a:t>сравним: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действовал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Gotham Pro Black"/>
                <a:cs typeface="Gotham Pro Black"/>
              </a:rPr>
              <a:t>с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ово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3018" spc="-94" dirty="0">
                <a:solidFill>
                  <a:srgbClr val="04A664"/>
                </a:solidFill>
                <a:latin typeface="Gotham Pro Black"/>
                <a:cs typeface="Gotham Pro Black"/>
              </a:rPr>
              <a:t>тно?</a:t>
            </a:r>
            <a:endParaRPr sz="3018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graphicFrame>
        <p:nvGraphicFramePr>
          <p:cNvPr id="3" name="object 17">
            <a:extLst>
              <a:ext uri="{FF2B5EF4-FFF2-40B4-BE49-F238E27FC236}">
                <a16:creationId xmlns:a16="http://schemas.microsoft.com/office/drawing/2014/main" id="{DBA331B9-81E3-374E-AA0A-D2ADC3CB8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79408"/>
              </p:ext>
            </p:extLst>
          </p:nvPr>
        </p:nvGraphicFramePr>
        <p:xfrm>
          <a:off x="872624" y="2257425"/>
          <a:ext cx="11502822" cy="375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7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Финансовое решение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тровы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308610" marR="29591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</a:t>
                      </a:r>
                      <a:r>
                        <a:rPr sz="20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оформлять до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овора стра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ования (надеяться на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о, ч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ниче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не случи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ся)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Ивановы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457834" marR="455295" indent="-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Оформить до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овор стра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ования (дачно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дома и имущества)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609">
                <a:tc>
                  <a:txBody>
                    <a:bodyPr/>
                    <a:lstStyle/>
                    <a:p>
                      <a:pPr marL="88836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 / затраты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673100" marR="293370" indent="-36703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Цена дома + имущества: 650 000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Цена стра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овки дома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426720" marR="4241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+ имущества за 2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да: 3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25*2 = 7 050 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87"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80835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969644">
                        <a:lnSpc>
                          <a:spcPct val="100000"/>
                        </a:lnSpc>
                      </a:pPr>
                      <a:r>
                        <a:rPr sz="20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05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1100</Words>
  <Application>Microsoft Macintosh PowerPoint</Application>
  <PresentationFormat>Произвольный</PresentationFormat>
  <Paragraphs>291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Gotham Pro</vt:lpstr>
      <vt:lpstr>Gotham Pro Black</vt:lpstr>
      <vt:lpstr>Rubik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10-11 класс_pic</dc:title>
  <cp:lastModifiedBy>Microsoft Office User</cp:lastModifiedBy>
  <cp:revision>7</cp:revision>
  <dcterms:created xsi:type="dcterms:W3CDTF">2020-03-02T12:13:13Z</dcterms:created>
  <dcterms:modified xsi:type="dcterms:W3CDTF">2022-02-16T12:41:57Z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2020-03-02T00:00:00Z</vt:filetime>
  </property>
  <property fmtid="{D5CDD505-2E9C-101B-9397-08002B2CF9AE}" pid="3" name="LastSaved">
    <vt:filetime>2020-03-02T00:00:00Z</vt:filetime>
  </property>
</Properties>
</file>